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9"/>
  </p:notesMasterIdLst>
  <p:sldIdLst>
    <p:sldId id="256" r:id="rId2"/>
    <p:sldId id="259" r:id="rId3"/>
    <p:sldId id="260" r:id="rId4"/>
    <p:sldId id="261" r:id="rId5"/>
    <p:sldId id="262" r:id="rId6"/>
    <p:sldId id="264" r:id="rId7"/>
    <p:sldId id="265" r:id="rId8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  <p:cmAuthor id="2" name="Bogumiła Pieczychlebek" initials="BP" lastIdx="1" clrIdx="1">
    <p:extLst>
      <p:ext uri="{19B8F6BF-5375-455C-9EA6-DF929625EA0E}">
        <p15:presenceInfo xmlns:p15="http://schemas.microsoft.com/office/powerpoint/2012/main" userId="S::bogumila.pieczychlebek@pracownik.kpswjg.pl::b38d4245-e3eb-44b6-9fe5-d0b1a0046a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3447" autoAdjust="0"/>
  </p:normalViewPr>
  <p:slideViewPr>
    <p:cSldViewPr showGuides="1">
      <p:cViewPr varScale="1">
        <p:scale>
          <a:sx n="53" d="100"/>
          <a:sy n="53" d="100"/>
        </p:scale>
        <p:origin x="1424" y="56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06.07.2025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06.07.2025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06.07.2025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06.07.2025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71772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l-PL" sz="1800" noProof="0" dirty="0"/>
              <a:t>Tytuł prezentacji:</a:t>
            </a:r>
            <a:br>
              <a:rPr lang="pl-PL" sz="1800" noProof="0" dirty="0"/>
            </a:br>
            <a:r>
              <a:rPr lang="pl-PL" sz="1800" noProof="0" dirty="0"/>
              <a:t>Wpływ organizacji na otoczenie: Jak działania organizacji wpływają na środowisko, ludzi i lokalną gospodarkę?</a:t>
            </a:r>
            <a:br>
              <a:rPr lang="pl-PL" sz="1800" noProof="0" dirty="0"/>
            </a:br>
            <a:br>
              <a:rPr lang="pl-PL" sz="1800" noProof="0" dirty="0">
                <a:solidFill>
                  <a:schemeClr val="tx1"/>
                </a:solidFill>
              </a:rPr>
            </a:br>
            <a:br>
              <a:rPr lang="pl-PL" sz="1800" noProof="0" dirty="0">
                <a:solidFill>
                  <a:schemeClr val="tx1"/>
                </a:solidFill>
              </a:rPr>
            </a:br>
            <a:r>
              <a:rPr lang="pl-PL" sz="1200" noProof="0" dirty="0"/>
              <a:t>Opracował: Przemysław Żukiewicz</a:t>
            </a: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10" y="4859957"/>
            <a:ext cx="7920115" cy="108183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endParaRPr lang="pl-PL" sz="1400" noProof="0" dirty="0"/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Projekt pod nazwą Kompetencje jutra - modyfikacja wybranych kierunków studiów w Karkonoskiej Akademii Nauk Stosowanych w Jeleniej Górze realizowany w ramach programu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Fundusze Europejskie dla Rozwoju Społecznego 2021-2027</a:t>
            </a:r>
          </a:p>
          <a:p>
            <a:pPr>
              <a:lnSpc>
                <a:spcPts val="1150"/>
              </a:lnSpc>
              <a:spcBef>
                <a:spcPts val="0"/>
              </a:spcBef>
            </a:pPr>
            <a:endParaRPr lang="pl-PL" sz="1400" noProof="0" dirty="0"/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385F5-A64F-428D-9CAC-5D502640F501}" type="datetime1">
              <a:rPr lang="pl-PL" noProof="0" smtClean="0"/>
              <a:t>06.07.2025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063" y="1441004"/>
            <a:ext cx="4677841" cy="1498048"/>
          </a:xfrm>
        </p:spPr>
        <p:txBody>
          <a:bodyPr anchor="ctr">
            <a:normAutofit/>
          </a:bodyPr>
          <a:lstStyle/>
          <a:p>
            <a:r>
              <a:rPr lang="pl-PL" sz="3508"/>
              <a:t>Aspekty wpływu: środowiskowy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063" y="2939053"/>
            <a:ext cx="4677841" cy="3305969"/>
          </a:xfrm>
        </p:spPr>
        <p:txBody>
          <a:bodyPr anchor="ctr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pl-PL" sz="2800" dirty="0"/>
              <a:t>zużycie zasobów,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2800" dirty="0"/>
              <a:t>emisje,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2800" dirty="0"/>
              <a:t>odpady,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2800" dirty="0"/>
              <a:t>zmiany w krajobrazie,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2800" dirty="0"/>
              <a:t>hałas.</a:t>
            </a:r>
          </a:p>
        </p:txBody>
      </p:sp>
      <p:pic>
        <p:nvPicPr>
          <p:cNvPr id="14" name="Picture 4">
            <a:extLst>
              <a:ext uri="{FF2B5EF4-FFF2-40B4-BE49-F238E27FC236}">
                <a16:creationId xmlns:a16="http://schemas.microsoft.com/office/drawing/2014/main" id="{B21BF11F-5014-23E9-87AD-FAC298CFABB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5340" r="30977" b="-1"/>
          <a:stretch>
            <a:fillRect/>
          </a:stretch>
        </p:blipFill>
        <p:spPr>
          <a:xfrm>
            <a:off x="6013966" y="763218"/>
            <a:ext cx="4677847" cy="6023691"/>
          </a:xfrm>
          <a:prstGeom prst="rect">
            <a:avLst/>
          </a:prstGeom>
          <a:effectLst>
            <a:outerShdw blurRad="127000" dist="50800" dir="10800000" sx="99000" sy="99000" algn="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065" y="1079870"/>
            <a:ext cx="4075117" cy="1424628"/>
          </a:xfrm>
        </p:spPr>
        <p:txBody>
          <a:bodyPr anchor="ctr">
            <a:normAutofit/>
          </a:bodyPr>
          <a:lstStyle/>
          <a:p>
            <a:r>
              <a:rPr lang="pl-PL" sz="3508"/>
              <a:t>Aspekty wpływu: społeczny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065" y="3178423"/>
            <a:ext cx="4075118" cy="3168562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800" dirty="0"/>
              <a:t>zatrudnienie,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800" dirty="0"/>
              <a:t>relacje z lokalną społecznością,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800" dirty="0"/>
              <a:t>wpływ na styl życia.</a:t>
            </a:r>
          </a:p>
        </p:txBody>
      </p:sp>
      <p:pic>
        <p:nvPicPr>
          <p:cNvPr id="5" name="Picture 4" descr="Kolorowe carvede dane na temat ludzi">
            <a:extLst>
              <a:ext uri="{FF2B5EF4-FFF2-40B4-BE49-F238E27FC236}">
                <a16:creationId xmlns:a16="http://schemas.microsoft.com/office/drawing/2014/main" id="{5319F4CA-35F6-B7F1-0C08-F19743BF466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414" r="18181" b="-1"/>
          <a:stretch>
            <a:fillRect/>
          </a:stretch>
        </p:blipFill>
        <p:spPr>
          <a:xfrm>
            <a:off x="5345907" y="772765"/>
            <a:ext cx="5351891" cy="601414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065" y="1079870"/>
            <a:ext cx="4075117" cy="1424628"/>
          </a:xfrm>
        </p:spPr>
        <p:txBody>
          <a:bodyPr anchor="ctr">
            <a:normAutofit/>
          </a:bodyPr>
          <a:lstStyle/>
          <a:p>
            <a:r>
              <a:rPr lang="pl-PL" sz="3508"/>
              <a:t>Aspekty wpływu: ekonomiczny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065" y="3178423"/>
            <a:ext cx="4075118" cy="3168562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800" dirty="0"/>
              <a:t>wpływ na lokalny rynek pracy,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800" dirty="0"/>
              <a:t>przychody z turystyki,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800" dirty="0"/>
              <a:t>rozwój usług.</a:t>
            </a:r>
          </a:p>
        </p:txBody>
      </p:sp>
      <p:pic>
        <p:nvPicPr>
          <p:cNvPr id="5" name="Picture 4" descr="Cyfrowe wykresy na rynku giełdowym">
            <a:extLst>
              <a:ext uri="{FF2B5EF4-FFF2-40B4-BE49-F238E27FC236}">
                <a16:creationId xmlns:a16="http://schemas.microsoft.com/office/drawing/2014/main" id="{6DBB36D5-0707-F9FB-ED0B-389EC719E96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018" r="24240"/>
          <a:stretch>
            <a:fillRect/>
          </a:stretch>
        </p:blipFill>
        <p:spPr>
          <a:xfrm>
            <a:off x="5345907" y="772765"/>
            <a:ext cx="5351891" cy="601414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063" y="1441004"/>
            <a:ext cx="4677841" cy="1498048"/>
          </a:xfrm>
        </p:spPr>
        <p:txBody>
          <a:bodyPr anchor="ctr">
            <a:normAutofit/>
          </a:bodyPr>
          <a:lstStyle/>
          <a:p>
            <a:r>
              <a:rPr lang="pl-PL" sz="3508"/>
              <a:t>Przykłady lokalne (Karkonosze)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063" y="2939053"/>
            <a:ext cx="4677841" cy="3305969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800" dirty="0"/>
              <a:t>Hotele, pensjonaty, ścieżki rowerowe, uzdrowiska – konkretne działania i ich efekty.</a:t>
            </a:r>
          </a:p>
        </p:txBody>
      </p:sp>
      <p:pic>
        <p:nvPicPr>
          <p:cNvPr id="14" name="Picture 4" descr="Rozwidlenie na wiejskiej drodze leśnej">
            <a:extLst>
              <a:ext uri="{FF2B5EF4-FFF2-40B4-BE49-F238E27FC236}">
                <a16:creationId xmlns:a16="http://schemas.microsoft.com/office/drawing/2014/main" id="{9B11B75B-C93B-5CCC-20A2-56A5EE32E6C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7410" r="28519" b="-1"/>
          <a:stretch>
            <a:fillRect/>
          </a:stretch>
        </p:blipFill>
        <p:spPr>
          <a:xfrm>
            <a:off x="6013966" y="763218"/>
            <a:ext cx="4677847" cy="6023691"/>
          </a:xfrm>
          <a:prstGeom prst="rect">
            <a:avLst/>
          </a:prstGeom>
          <a:effectLst>
            <a:outerShdw blurRad="127000" dist="50800" dir="10800000" sx="99000" sy="99000" algn="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371" y="1332052"/>
            <a:ext cx="2542785" cy="4890566"/>
          </a:xfrm>
        </p:spPr>
        <p:txBody>
          <a:bodyPr vert="horz" lIns="80189" tIns="40094" rIns="80189" bIns="40094" rtlCol="0" anchor="ctr" anchorCtr="0">
            <a:normAutofit/>
          </a:bodyPr>
          <a:lstStyle/>
          <a:p>
            <a:r>
              <a:rPr lang="en-US" sz="421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Ćwiczenie</a:t>
            </a:r>
            <a:r>
              <a:rPr lang="en-US" sz="421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: </a:t>
            </a:r>
            <a:r>
              <a:rPr lang="en-US" sz="421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analiza</a:t>
            </a:r>
            <a:r>
              <a:rPr lang="en-US" sz="421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21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wpływu</a:t>
            </a:r>
            <a:r>
              <a:rPr lang="en-US" sz="421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– </a:t>
            </a:r>
            <a:r>
              <a:rPr lang="en-US" sz="421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biuro</a:t>
            </a:r>
            <a:r>
              <a:rPr lang="en-US" sz="421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21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podróży</a:t>
            </a:r>
            <a:endParaRPr lang="en-US" sz="421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4812" y="1332052"/>
            <a:ext cx="4911446" cy="4890566"/>
          </a:xfrm>
        </p:spPr>
        <p:txBody>
          <a:bodyPr vert="horz" lIns="80189" tIns="40094" rIns="80189" bIns="40094" rtlCol="0" anchor="ctr">
            <a:normAutofit/>
          </a:bodyPr>
          <a:lstStyle/>
          <a:p>
            <a:pPr marL="0" indent="0">
              <a:buNone/>
            </a:pPr>
            <a:r>
              <a:rPr lang="en-US" sz="2806" dirty="0" err="1">
                <a:latin typeface="+mn-lt"/>
                <a:ea typeface="+mn-ea"/>
                <a:cs typeface="+mn-cs"/>
              </a:rPr>
              <a:t>Zidentyfikuj</a:t>
            </a:r>
            <a:r>
              <a:rPr lang="en-US" sz="2806" dirty="0">
                <a:latin typeface="+mn-lt"/>
                <a:ea typeface="+mn-ea"/>
                <a:cs typeface="+mn-cs"/>
              </a:rPr>
              <a:t> </a:t>
            </a:r>
            <a:r>
              <a:rPr lang="en-US" sz="2806" dirty="0" err="1">
                <a:latin typeface="+mn-lt"/>
                <a:ea typeface="+mn-ea"/>
                <a:cs typeface="+mn-cs"/>
              </a:rPr>
              <a:t>wpływy</a:t>
            </a:r>
            <a:r>
              <a:rPr lang="en-US" sz="2806" dirty="0">
                <a:latin typeface="+mn-lt"/>
                <a:ea typeface="+mn-ea"/>
                <a:cs typeface="+mn-cs"/>
              </a:rPr>
              <a:t> w </a:t>
            </a:r>
            <a:r>
              <a:rPr lang="en-US" sz="2806" dirty="0" err="1">
                <a:latin typeface="+mn-lt"/>
                <a:ea typeface="+mn-ea"/>
                <a:cs typeface="+mn-cs"/>
              </a:rPr>
              <a:t>trzech</a:t>
            </a:r>
            <a:r>
              <a:rPr lang="en-US" sz="2806" dirty="0">
                <a:latin typeface="+mn-lt"/>
                <a:ea typeface="+mn-ea"/>
                <a:cs typeface="+mn-cs"/>
              </a:rPr>
              <a:t> </a:t>
            </a:r>
            <a:r>
              <a:rPr lang="en-US" sz="2806" dirty="0" err="1">
                <a:latin typeface="+mn-lt"/>
                <a:ea typeface="+mn-ea"/>
                <a:cs typeface="+mn-cs"/>
              </a:rPr>
              <a:t>obszarach</a:t>
            </a:r>
            <a:r>
              <a:rPr lang="en-US" sz="2806" dirty="0">
                <a:latin typeface="+mn-lt"/>
                <a:ea typeface="+mn-ea"/>
                <a:cs typeface="+mn-cs"/>
              </a:rPr>
              <a:t>: </a:t>
            </a:r>
            <a:endParaRPr lang="pl-PL" sz="2806" dirty="0"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r>
              <a:rPr lang="en-US" sz="2806" dirty="0" err="1">
                <a:latin typeface="+mn-lt"/>
                <a:ea typeface="+mn-ea"/>
                <a:cs typeface="+mn-cs"/>
              </a:rPr>
              <a:t>środowisko</a:t>
            </a:r>
            <a:r>
              <a:rPr lang="en-US" sz="2806" dirty="0">
                <a:latin typeface="+mn-lt"/>
                <a:ea typeface="+mn-ea"/>
                <a:cs typeface="+mn-cs"/>
              </a:rPr>
              <a:t>,</a:t>
            </a:r>
            <a:endParaRPr lang="pl-PL" sz="2806" dirty="0"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r>
              <a:rPr lang="en-US" sz="2806" dirty="0" err="1">
                <a:latin typeface="+mn-lt"/>
                <a:ea typeface="+mn-ea"/>
                <a:cs typeface="+mn-cs"/>
              </a:rPr>
              <a:t>społeczeństwo</a:t>
            </a:r>
            <a:r>
              <a:rPr lang="en-US" sz="2806" dirty="0">
                <a:latin typeface="+mn-lt"/>
                <a:ea typeface="+mn-ea"/>
                <a:cs typeface="+mn-cs"/>
              </a:rPr>
              <a:t>,</a:t>
            </a:r>
            <a:endParaRPr lang="pl-PL" sz="2806" dirty="0"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r>
              <a:rPr lang="en-US" sz="2806" dirty="0" err="1">
                <a:latin typeface="+mn-lt"/>
                <a:ea typeface="+mn-ea"/>
                <a:cs typeface="+mn-cs"/>
              </a:rPr>
              <a:t>gospodarka</a:t>
            </a:r>
            <a:r>
              <a:rPr lang="en-US" sz="2806" dirty="0">
                <a:latin typeface="+mn-lt"/>
                <a:ea typeface="+mn-ea"/>
                <a:cs typeface="+mn-cs"/>
              </a:rPr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81599" y="1061443"/>
            <a:ext cx="6046220" cy="1563678"/>
          </a:xfrm>
        </p:spPr>
        <p:txBody>
          <a:bodyPr anchor="b"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l-PL" sz="4736" dirty="0"/>
              <a:t>Podsumowanie i refleksja</a:t>
            </a:r>
          </a:p>
        </p:txBody>
      </p:sp>
      <p:pic>
        <p:nvPicPr>
          <p:cNvPr id="5" name="Picture 4" descr="Pióro umieszczone na górze wiersza podpisu">
            <a:extLst>
              <a:ext uri="{FF2B5EF4-FFF2-40B4-BE49-F238E27FC236}">
                <a16:creationId xmlns:a16="http://schemas.microsoft.com/office/drawing/2014/main" id="{697AFEA0-9AB4-2459-EFC0-16549BDD659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5225" r="5330" b="-2"/>
          <a:stretch>
            <a:fillRect/>
          </a:stretch>
        </p:blipFill>
        <p:spPr>
          <a:xfrm>
            <a:off x="17" y="772765"/>
            <a:ext cx="3553872" cy="6014145"/>
          </a:xfrm>
          <a:custGeom>
            <a:avLst/>
            <a:gdLst/>
            <a:ahLst/>
            <a:cxnLst/>
            <a:rect l="l" t="t" r="r" b="b"/>
            <a:pathLst>
              <a:path w="4052542" h="6858000">
                <a:moveTo>
                  <a:pt x="0" y="0"/>
                </a:moveTo>
                <a:lnTo>
                  <a:pt x="4020923" y="0"/>
                </a:lnTo>
                <a:lnTo>
                  <a:pt x="4022656" y="14697"/>
                </a:lnTo>
                <a:cubicBezTo>
                  <a:pt x="4037606" y="98462"/>
                  <a:pt x="4035072" y="183369"/>
                  <a:pt x="4039126" y="267642"/>
                </a:cubicBezTo>
                <a:cubicBezTo>
                  <a:pt x="4043941" y="370699"/>
                  <a:pt x="4037860" y="474136"/>
                  <a:pt x="4035579" y="577446"/>
                </a:cubicBezTo>
                <a:cubicBezTo>
                  <a:pt x="4033805" y="665399"/>
                  <a:pt x="4025063" y="753226"/>
                  <a:pt x="4027724" y="841306"/>
                </a:cubicBezTo>
                <a:cubicBezTo>
                  <a:pt x="4027914" y="844352"/>
                  <a:pt x="4027914" y="847398"/>
                  <a:pt x="4027724" y="850444"/>
                </a:cubicBezTo>
                <a:cubicBezTo>
                  <a:pt x="4019615" y="947281"/>
                  <a:pt x="4019615" y="1044626"/>
                  <a:pt x="4027724" y="1141464"/>
                </a:cubicBezTo>
                <a:cubicBezTo>
                  <a:pt x="4030296" y="1181772"/>
                  <a:pt x="4029574" y="1222221"/>
                  <a:pt x="4025570" y="1262415"/>
                </a:cubicBezTo>
                <a:cubicBezTo>
                  <a:pt x="4021769" y="1313563"/>
                  <a:pt x="4009606" y="1365472"/>
                  <a:pt x="4018348" y="1416238"/>
                </a:cubicBezTo>
                <a:cubicBezTo>
                  <a:pt x="4024037" y="1458058"/>
                  <a:pt x="4027166" y="1500194"/>
                  <a:pt x="4027724" y="1542394"/>
                </a:cubicBezTo>
                <a:cubicBezTo>
                  <a:pt x="4032158" y="1636820"/>
                  <a:pt x="4027977" y="1731753"/>
                  <a:pt x="4026330" y="1826433"/>
                </a:cubicBezTo>
                <a:cubicBezTo>
                  <a:pt x="4024556" y="1936724"/>
                  <a:pt x="4027344" y="2047015"/>
                  <a:pt x="4018475" y="2157432"/>
                </a:cubicBezTo>
                <a:cubicBezTo>
                  <a:pt x="4013597" y="2246629"/>
                  <a:pt x="4013597" y="2336029"/>
                  <a:pt x="4018475" y="2425226"/>
                </a:cubicBezTo>
                <a:cubicBezTo>
                  <a:pt x="4020882" y="2506961"/>
                  <a:pt x="4033172" y="2587934"/>
                  <a:pt x="4031145" y="2670557"/>
                </a:cubicBezTo>
                <a:cubicBezTo>
                  <a:pt x="4028737" y="2766886"/>
                  <a:pt x="4017335" y="2862962"/>
                  <a:pt x="4020882" y="2959546"/>
                </a:cubicBezTo>
                <a:cubicBezTo>
                  <a:pt x="4022529" y="3005617"/>
                  <a:pt x="4022656" y="3051688"/>
                  <a:pt x="4023543" y="3097758"/>
                </a:cubicBezTo>
                <a:cubicBezTo>
                  <a:pt x="4024683" y="3153221"/>
                  <a:pt x="4034692" y="3208556"/>
                  <a:pt x="4029117" y="3263892"/>
                </a:cubicBezTo>
                <a:cubicBezTo>
                  <a:pt x="4019869" y="3356161"/>
                  <a:pt x="3995923" y="3446906"/>
                  <a:pt x="4010873" y="3541459"/>
                </a:cubicBezTo>
                <a:cubicBezTo>
                  <a:pt x="4019108" y="3593495"/>
                  <a:pt x="4028357" y="3645658"/>
                  <a:pt x="4033172" y="3698201"/>
                </a:cubicBezTo>
                <a:cubicBezTo>
                  <a:pt x="4037353" y="3745160"/>
                  <a:pt x="4047868" y="3792881"/>
                  <a:pt x="4039886" y="3839586"/>
                </a:cubicBezTo>
                <a:cubicBezTo>
                  <a:pt x="4033045" y="3879565"/>
                  <a:pt x="4036592" y="3919544"/>
                  <a:pt x="4031271" y="3959523"/>
                </a:cubicBezTo>
                <a:cubicBezTo>
                  <a:pt x="4024303" y="4011939"/>
                  <a:pt x="4020629" y="4065244"/>
                  <a:pt x="4015308" y="4118042"/>
                </a:cubicBezTo>
                <a:cubicBezTo>
                  <a:pt x="4010620" y="4165889"/>
                  <a:pt x="4006946" y="4213610"/>
                  <a:pt x="4019615" y="4258539"/>
                </a:cubicBezTo>
                <a:cubicBezTo>
                  <a:pt x="4050656" y="4371622"/>
                  <a:pt x="4033679" y="4484070"/>
                  <a:pt x="4022023" y="4596391"/>
                </a:cubicBezTo>
                <a:cubicBezTo>
                  <a:pt x="4016321" y="4650965"/>
                  <a:pt x="4007959" y="4708712"/>
                  <a:pt x="4020629" y="4758718"/>
                </a:cubicBezTo>
                <a:cubicBezTo>
                  <a:pt x="4043941" y="4847432"/>
                  <a:pt x="4025697" y="4931705"/>
                  <a:pt x="4015561" y="5016866"/>
                </a:cubicBezTo>
                <a:cubicBezTo>
                  <a:pt x="4003335" y="5100174"/>
                  <a:pt x="4005096" y="5184929"/>
                  <a:pt x="4020756" y="5267654"/>
                </a:cubicBezTo>
                <a:cubicBezTo>
                  <a:pt x="4033172" y="5326035"/>
                  <a:pt x="4033172" y="5385432"/>
                  <a:pt x="4034692" y="5444194"/>
                </a:cubicBezTo>
                <a:cubicBezTo>
                  <a:pt x="4035579" y="5481001"/>
                  <a:pt x="4022023" y="5518441"/>
                  <a:pt x="4013027" y="5555120"/>
                </a:cubicBezTo>
                <a:cubicBezTo>
                  <a:pt x="3996937" y="5621371"/>
                  <a:pt x="3991109" y="5688636"/>
                  <a:pt x="4013027" y="5753237"/>
                </a:cubicBezTo>
                <a:cubicBezTo>
                  <a:pt x="4043561" y="5842713"/>
                  <a:pt x="4061045" y="5932189"/>
                  <a:pt x="4048375" y="6026870"/>
                </a:cubicBezTo>
                <a:cubicBezTo>
                  <a:pt x="4041027" y="6085251"/>
                  <a:pt x="4039380" y="6144902"/>
                  <a:pt x="4028357" y="6202522"/>
                </a:cubicBezTo>
                <a:cubicBezTo>
                  <a:pt x="4010240" y="6298091"/>
                  <a:pt x="4016701" y="6393024"/>
                  <a:pt x="4031145" y="6487196"/>
                </a:cubicBezTo>
                <a:cubicBezTo>
                  <a:pt x="4041293" y="6565885"/>
                  <a:pt x="4042395" y="6645474"/>
                  <a:pt x="4034439" y="6724403"/>
                </a:cubicBezTo>
                <a:lnTo>
                  <a:pt x="402520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599" y="3146347"/>
            <a:ext cx="6046220" cy="30551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1929" dirty="0"/>
              <a:t>Który wpływ jest największy?</a:t>
            </a:r>
          </a:p>
          <a:p>
            <a:pPr marL="0" indent="0">
              <a:buNone/>
            </a:pPr>
            <a:r>
              <a:rPr lang="pl-PL" sz="1929" dirty="0"/>
              <a:t>Jak go ograniczyć lub wzmocnić pozytywnie?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179</TotalTime>
  <Words>161</Words>
  <Application>Microsoft Office PowerPoint</Application>
  <PresentationFormat>Niestandardowy</PresentationFormat>
  <Paragraphs>29</Paragraphs>
  <Slides>7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11" baseType="lpstr">
      <vt:lpstr>Arial</vt:lpstr>
      <vt:lpstr>Calibri</vt:lpstr>
      <vt:lpstr>Open Sans</vt:lpstr>
      <vt:lpstr>Motyw pakietu Office</vt:lpstr>
      <vt:lpstr>Tytuł prezentacji: Wpływ organizacji na otoczenie: Jak działania organizacji wpływają na środowisko, ludzi i lokalną gospodarkę?   Opracował: Przemysław Żukiewicz</vt:lpstr>
      <vt:lpstr>Aspekty wpływu: środowiskowy</vt:lpstr>
      <vt:lpstr>Aspekty wpływu: społeczny</vt:lpstr>
      <vt:lpstr>Aspekty wpływu: ekonomiczny</vt:lpstr>
      <vt:lpstr>Przykłady lokalne (Karkonosze)</vt:lpstr>
      <vt:lpstr>Ćwiczenie: analiza wpływu – biuro podróży</vt:lpstr>
      <vt:lpstr>Podsumowanie i refleksja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Przemysław Żukiewicz</cp:lastModifiedBy>
  <cp:revision>14</cp:revision>
  <dcterms:created xsi:type="dcterms:W3CDTF">2022-06-22T09:40:44Z</dcterms:created>
  <dcterms:modified xsi:type="dcterms:W3CDTF">2025-07-06T21:10:36Z</dcterms:modified>
</cp:coreProperties>
</file>